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76" r:id="rId3"/>
    <p:sldId id="269" r:id="rId4"/>
    <p:sldId id="270" r:id="rId5"/>
    <p:sldId id="271" r:id="rId6"/>
    <p:sldId id="272" r:id="rId7"/>
    <p:sldId id="274" r:id="rId8"/>
    <p:sldId id="273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0" autoAdjust="0"/>
    <p:restoredTop sz="86462" autoAdjust="0"/>
  </p:normalViewPr>
  <p:slideViewPr>
    <p:cSldViewPr>
      <p:cViewPr varScale="1">
        <p:scale>
          <a:sx n="63" d="100"/>
          <a:sy n="63" d="100"/>
        </p:scale>
        <p:origin x="-135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250155-6320-4D50-9559-A279E691D2AC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039A93CE-0D60-4012-8CE7-248F6259B571}">
      <dgm:prSet phldrT="[Text]"/>
      <dgm:spPr/>
      <dgm:t>
        <a:bodyPr/>
        <a:lstStyle/>
        <a:p>
          <a:r>
            <a:rPr lang="en-CA" dirty="0" smtClean="0"/>
            <a:t>Vestibular</a:t>
          </a:r>
          <a:endParaRPr lang="en-CA" dirty="0"/>
        </a:p>
      </dgm:t>
    </dgm:pt>
    <dgm:pt modelId="{A50694C8-704A-4F00-90DE-296156F3995E}" type="parTrans" cxnId="{FA085129-91C3-46E7-BEF0-53D209BAE87D}">
      <dgm:prSet/>
      <dgm:spPr/>
      <dgm:t>
        <a:bodyPr/>
        <a:lstStyle/>
        <a:p>
          <a:endParaRPr lang="en-CA"/>
        </a:p>
      </dgm:t>
    </dgm:pt>
    <dgm:pt modelId="{D9290245-5670-41DE-91EB-F59C02DE6FEF}" type="sibTrans" cxnId="{FA085129-91C3-46E7-BEF0-53D209BAE87D}">
      <dgm:prSet/>
      <dgm:spPr/>
      <dgm:t>
        <a:bodyPr/>
        <a:lstStyle/>
        <a:p>
          <a:endParaRPr lang="en-CA"/>
        </a:p>
      </dgm:t>
    </dgm:pt>
    <dgm:pt modelId="{F58DE84E-6562-465E-A25E-D96C2DA6952B}">
      <dgm:prSet phldrT="[Text]"/>
      <dgm:spPr/>
      <dgm:t>
        <a:bodyPr/>
        <a:lstStyle/>
        <a:p>
          <a:r>
            <a:rPr lang="en-CA" dirty="0" smtClean="0"/>
            <a:t>Vision</a:t>
          </a:r>
          <a:endParaRPr lang="en-CA" dirty="0"/>
        </a:p>
      </dgm:t>
    </dgm:pt>
    <dgm:pt modelId="{60CDB9AD-668A-40D1-88F6-DCD150A03A54}" type="parTrans" cxnId="{1F6EDA76-2340-420C-9AF4-A9BF025C3A47}">
      <dgm:prSet/>
      <dgm:spPr/>
      <dgm:t>
        <a:bodyPr/>
        <a:lstStyle/>
        <a:p>
          <a:endParaRPr lang="en-CA"/>
        </a:p>
      </dgm:t>
    </dgm:pt>
    <dgm:pt modelId="{8F1A2A33-9B7C-448D-8EBC-98666C3728B5}" type="sibTrans" cxnId="{1F6EDA76-2340-420C-9AF4-A9BF025C3A47}">
      <dgm:prSet/>
      <dgm:spPr/>
      <dgm:t>
        <a:bodyPr/>
        <a:lstStyle/>
        <a:p>
          <a:endParaRPr lang="en-CA"/>
        </a:p>
      </dgm:t>
    </dgm:pt>
    <dgm:pt modelId="{C3829F30-7907-4F9D-AB3E-0A7FD4849604}">
      <dgm:prSet phldrT="[Text]"/>
      <dgm:spPr/>
      <dgm:t>
        <a:bodyPr/>
        <a:lstStyle/>
        <a:p>
          <a:r>
            <a:rPr lang="en-CA" dirty="0" smtClean="0"/>
            <a:t>Somatosensory</a:t>
          </a:r>
          <a:endParaRPr lang="en-CA" dirty="0"/>
        </a:p>
      </dgm:t>
    </dgm:pt>
    <dgm:pt modelId="{C36A0AB5-ECE3-4131-9691-2B6D339E2BDF}" type="parTrans" cxnId="{56DE8D76-5A97-4D33-B273-8925AFFC0DD7}">
      <dgm:prSet/>
      <dgm:spPr/>
      <dgm:t>
        <a:bodyPr/>
        <a:lstStyle/>
        <a:p>
          <a:endParaRPr lang="en-CA"/>
        </a:p>
      </dgm:t>
    </dgm:pt>
    <dgm:pt modelId="{AA23B792-4376-426C-8167-4BF3F42E7708}" type="sibTrans" cxnId="{56DE8D76-5A97-4D33-B273-8925AFFC0DD7}">
      <dgm:prSet/>
      <dgm:spPr/>
      <dgm:t>
        <a:bodyPr/>
        <a:lstStyle/>
        <a:p>
          <a:endParaRPr lang="en-CA"/>
        </a:p>
      </dgm:t>
    </dgm:pt>
    <dgm:pt modelId="{0060D37F-9039-4305-ABFC-553E56AF8525}" type="pres">
      <dgm:prSet presAssocID="{7D250155-6320-4D50-9559-A279E691D2AC}" presName="compositeShape" presStyleCnt="0">
        <dgm:presLayoutVars>
          <dgm:chMax val="7"/>
          <dgm:dir/>
          <dgm:resizeHandles val="exact"/>
        </dgm:presLayoutVars>
      </dgm:prSet>
      <dgm:spPr/>
    </dgm:pt>
    <dgm:pt modelId="{C6D305E5-7199-4643-B9F4-1FBA97AD9309}" type="pres">
      <dgm:prSet presAssocID="{039A93CE-0D60-4012-8CE7-248F6259B571}" presName="circ1" presStyleLbl="vennNode1" presStyleIdx="0" presStyleCnt="3"/>
      <dgm:spPr/>
      <dgm:t>
        <a:bodyPr/>
        <a:lstStyle/>
        <a:p>
          <a:endParaRPr lang="en-CA"/>
        </a:p>
      </dgm:t>
    </dgm:pt>
    <dgm:pt modelId="{2C2CF70E-6C7A-4413-AB3D-FB82DC90C984}" type="pres">
      <dgm:prSet presAssocID="{039A93CE-0D60-4012-8CE7-248F6259B57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FD9F34D-1326-4EE0-8E89-BF1EE6FABB69}" type="pres">
      <dgm:prSet presAssocID="{F58DE84E-6562-465E-A25E-D96C2DA6952B}" presName="circ2" presStyleLbl="vennNode1" presStyleIdx="1" presStyleCnt="3"/>
      <dgm:spPr/>
      <dgm:t>
        <a:bodyPr/>
        <a:lstStyle/>
        <a:p>
          <a:endParaRPr lang="en-CA"/>
        </a:p>
      </dgm:t>
    </dgm:pt>
    <dgm:pt modelId="{E935AB68-9821-4D64-9E7B-B150A9CDF6B9}" type="pres">
      <dgm:prSet presAssocID="{F58DE84E-6562-465E-A25E-D96C2DA6952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336D8DFF-B2E1-4A80-B3D4-C47212390BCB}" type="pres">
      <dgm:prSet presAssocID="{C3829F30-7907-4F9D-AB3E-0A7FD4849604}" presName="circ3" presStyleLbl="vennNode1" presStyleIdx="2" presStyleCnt="3"/>
      <dgm:spPr/>
      <dgm:t>
        <a:bodyPr/>
        <a:lstStyle/>
        <a:p>
          <a:endParaRPr lang="en-CA"/>
        </a:p>
      </dgm:t>
    </dgm:pt>
    <dgm:pt modelId="{8D84AD7E-40D7-45CA-8C7C-51BA72770184}" type="pres">
      <dgm:prSet presAssocID="{C3829F30-7907-4F9D-AB3E-0A7FD484960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1A96EA4E-6DE5-4397-9B16-1496848D63BD}" type="presOf" srcId="{039A93CE-0D60-4012-8CE7-248F6259B571}" destId="{2C2CF70E-6C7A-4413-AB3D-FB82DC90C984}" srcOrd="1" destOrd="0" presId="urn:microsoft.com/office/officeart/2005/8/layout/venn1"/>
    <dgm:cxn modelId="{1F6EDA76-2340-420C-9AF4-A9BF025C3A47}" srcId="{7D250155-6320-4D50-9559-A279E691D2AC}" destId="{F58DE84E-6562-465E-A25E-D96C2DA6952B}" srcOrd="1" destOrd="0" parTransId="{60CDB9AD-668A-40D1-88F6-DCD150A03A54}" sibTransId="{8F1A2A33-9B7C-448D-8EBC-98666C3728B5}"/>
    <dgm:cxn modelId="{FA085129-91C3-46E7-BEF0-53D209BAE87D}" srcId="{7D250155-6320-4D50-9559-A279E691D2AC}" destId="{039A93CE-0D60-4012-8CE7-248F6259B571}" srcOrd="0" destOrd="0" parTransId="{A50694C8-704A-4F00-90DE-296156F3995E}" sibTransId="{D9290245-5670-41DE-91EB-F59C02DE6FEF}"/>
    <dgm:cxn modelId="{354E8284-305B-4D36-B97A-394D54BEBBDE}" type="presOf" srcId="{039A93CE-0D60-4012-8CE7-248F6259B571}" destId="{C6D305E5-7199-4643-B9F4-1FBA97AD9309}" srcOrd="0" destOrd="0" presId="urn:microsoft.com/office/officeart/2005/8/layout/venn1"/>
    <dgm:cxn modelId="{C4E23668-E9FF-4C92-A0FF-2C9D4EBE1ECD}" type="presOf" srcId="{C3829F30-7907-4F9D-AB3E-0A7FD4849604}" destId="{8D84AD7E-40D7-45CA-8C7C-51BA72770184}" srcOrd="1" destOrd="0" presId="urn:microsoft.com/office/officeart/2005/8/layout/venn1"/>
    <dgm:cxn modelId="{D2A9B409-DF08-4F3A-A93F-D11DDA343ACE}" type="presOf" srcId="{F58DE84E-6562-465E-A25E-D96C2DA6952B}" destId="{E935AB68-9821-4D64-9E7B-B150A9CDF6B9}" srcOrd="1" destOrd="0" presId="urn:microsoft.com/office/officeart/2005/8/layout/venn1"/>
    <dgm:cxn modelId="{3C055FF3-0066-48B3-8A0F-42BB39AD7A4C}" type="presOf" srcId="{F58DE84E-6562-465E-A25E-D96C2DA6952B}" destId="{4FD9F34D-1326-4EE0-8E89-BF1EE6FABB69}" srcOrd="0" destOrd="0" presId="urn:microsoft.com/office/officeart/2005/8/layout/venn1"/>
    <dgm:cxn modelId="{00EE0984-2666-469D-839B-1F87FC4C5B18}" type="presOf" srcId="{C3829F30-7907-4F9D-AB3E-0A7FD4849604}" destId="{336D8DFF-B2E1-4A80-B3D4-C47212390BCB}" srcOrd="0" destOrd="0" presId="urn:microsoft.com/office/officeart/2005/8/layout/venn1"/>
    <dgm:cxn modelId="{56DE8D76-5A97-4D33-B273-8925AFFC0DD7}" srcId="{7D250155-6320-4D50-9559-A279E691D2AC}" destId="{C3829F30-7907-4F9D-AB3E-0A7FD4849604}" srcOrd="2" destOrd="0" parTransId="{C36A0AB5-ECE3-4131-9691-2B6D339E2BDF}" sibTransId="{AA23B792-4376-426C-8167-4BF3F42E7708}"/>
    <dgm:cxn modelId="{4CFA4683-65AC-4EE3-AF6C-B175AA1F8F1A}" type="presOf" srcId="{7D250155-6320-4D50-9559-A279E691D2AC}" destId="{0060D37F-9039-4305-ABFC-553E56AF8525}" srcOrd="0" destOrd="0" presId="urn:microsoft.com/office/officeart/2005/8/layout/venn1"/>
    <dgm:cxn modelId="{4196DADB-085F-4840-9B42-BB4D0A8EA8FC}" type="presParOf" srcId="{0060D37F-9039-4305-ABFC-553E56AF8525}" destId="{C6D305E5-7199-4643-B9F4-1FBA97AD9309}" srcOrd="0" destOrd="0" presId="urn:microsoft.com/office/officeart/2005/8/layout/venn1"/>
    <dgm:cxn modelId="{FF9EFB26-E484-4516-8754-7EA722D80207}" type="presParOf" srcId="{0060D37F-9039-4305-ABFC-553E56AF8525}" destId="{2C2CF70E-6C7A-4413-AB3D-FB82DC90C984}" srcOrd="1" destOrd="0" presId="urn:microsoft.com/office/officeart/2005/8/layout/venn1"/>
    <dgm:cxn modelId="{0195C81B-A4F7-4167-86F8-157C54DA8C52}" type="presParOf" srcId="{0060D37F-9039-4305-ABFC-553E56AF8525}" destId="{4FD9F34D-1326-4EE0-8E89-BF1EE6FABB69}" srcOrd="2" destOrd="0" presId="urn:microsoft.com/office/officeart/2005/8/layout/venn1"/>
    <dgm:cxn modelId="{DEA686F3-89F0-462A-828C-81FFD99DD273}" type="presParOf" srcId="{0060D37F-9039-4305-ABFC-553E56AF8525}" destId="{E935AB68-9821-4D64-9E7B-B150A9CDF6B9}" srcOrd="3" destOrd="0" presId="urn:microsoft.com/office/officeart/2005/8/layout/venn1"/>
    <dgm:cxn modelId="{94CBC449-1976-49B0-9CEE-997B339051DA}" type="presParOf" srcId="{0060D37F-9039-4305-ABFC-553E56AF8525}" destId="{336D8DFF-B2E1-4A80-B3D4-C47212390BCB}" srcOrd="4" destOrd="0" presId="urn:microsoft.com/office/officeart/2005/8/layout/venn1"/>
    <dgm:cxn modelId="{0DA0B68E-4992-4490-A0D8-C726AA3C8031}" type="presParOf" srcId="{0060D37F-9039-4305-ABFC-553E56AF8525}" destId="{8D84AD7E-40D7-45CA-8C7C-51BA72770184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D305E5-7199-4643-B9F4-1FBA97AD9309}">
      <dsp:nvSpPr>
        <dsp:cNvPr id="0" name=""/>
        <dsp:cNvSpPr/>
      </dsp:nvSpPr>
      <dsp:spPr>
        <a:xfrm>
          <a:off x="2880359" y="57149"/>
          <a:ext cx="2743200" cy="27432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900" kern="1200" dirty="0" smtClean="0"/>
            <a:t>Vestibular</a:t>
          </a:r>
          <a:endParaRPr lang="en-CA" sz="1900" kern="1200" dirty="0"/>
        </a:p>
      </dsp:txBody>
      <dsp:txXfrm>
        <a:off x="3246119" y="537209"/>
        <a:ext cx="2011680" cy="1234440"/>
      </dsp:txXfrm>
    </dsp:sp>
    <dsp:sp modelId="{4FD9F34D-1326-4EE0-8E89-BF1EE6FABB69}">
      <dsp:nvSpPr>
        <dsp:cNvPr id="0" name=""/>
        <dsp:cNvSpPr/>
      </dsp:nvSpPr>
      <dsp:spPr>
        <a:xfrm>
          <a:off x="3870197" y="1771650"/>
          <a:ext cx="2743200" cy="27432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900" kern="1200" dirty="0" smtClean="0"/>
            <a:t>Vision</a:t>
          </a:r>
          <a:endParaRPr lang="en-CA" sz="1900" kern="1200" dirty="0"/>
        </a:p>
      </dsp:txBody>
      <dsp:txXfrm>
        <a:off x="4709160" y="2480310"/>
        <a:ext cx="1645920" cy="1508760"/>
      </dsp:txXfrm>
    </dsp:sp>
    <dsp:sp modelId="{336D8DFF-B2E1-4A80-B3D4-C47212390BCB}">
      <dsp:nvSpPr>
        <dsp:cNvPr id="0" name=""/>
        <dsp:cNvSpPr/>
      </dsp:nvSpPr>
      <dsp:spPr>
        <a:xfrm>
          <a:off x="1890521" y="1771650"/>
          <a:ext cx="2743200" cy="27432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900" kern="1200" dirty="0" smtClean="0"/>
            <a:t>Somatosensory</a:t>
          </a:r>
          <a:endParaRPr lang="en-CA" sz="1900" kern="1200" dirty="0"/>
        </a:p>
      </dsp:txBody>
      <dsp:txXfrm>
        <a:off x="2148839" y="2480310"/>
        <a:ext cx="1645920" cy="1508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9E79F-1937-4CCA-BA30-9CDAF178A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016300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Mohammad </a:t>
            </a:r>
            <a:r>
              <a:rPr lang="en-CA" dirty="0" err="1" smtClean="0"/>
              <a:t>Shafique</a:t>
            </a:r>
            <a:r>
              <a:rPr lang="en-CA" dirty="0" smtClean="0"/>
              <a:t> </a:t>
            </a:r>
            <a:r>
              <a:rPr lang="en-CA" dirty="0" err="1" smtClean="0"/>
              <a:t>AsghAR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Balance assessment </a:t>
            </a:r>
            <a:br>
              <a:rPr lang="en-CA" dirty="0" smtClean="0"/>
            </a:br>
            <a:r>
              <a:rPr lang="en-CA" dirty="0" smtClean="0"/>
              <a:t>a Three Dimensional picture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3165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ENG abnormalities and suspected site of lesion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sz="quarter" idx="1"/>
          </p:nvPr>
        </p:nvSpPr>
        <p:spPr>
          <a:xfrm flipH="1">
            <a:off x="9105900" y="6781800"/>
            <a:ext cx="76200" cy="762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90000"/>
              </a:lnSpc>
            </a:pPr>
            <a:endParaRPr lang="en-US" sz="2800"/>
          </a:p>
        </p:txBody>
      </p:sp>
      <p:graphicFrame>
        <p:nvGraphicFramePr>
          <p:cNvPr id="113707" name="Group 43"/>
          <p:cNvGraphicFramePr>
            <a:graphicFrameLocks noGrp="1"/>
          </p:cNvGraphicFramePr>
          <p:nvPr/>
        </p:nvGraphicFramePr>
        <p:xfrm>
          <a:off x="381000" y="2438400"/>
          <a:ext cx="8458200" cy="3687128"/>
        </p:xfrm>
        <a:graphic>
          <a:graphicData uri="http://schemas.openxmlformats.org/drawingml/2006/table">
            <a:tbl>
              <a:tblPr/>
              <a:tblGrid>
                <a:gridCol w="1371600"/>
                <a:gridCol w="3352800"/>
                <a:gridCol w="37338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Test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Type of abnormality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Suspected site of lesion.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Saccade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Ipsilateral dysmetria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Bilateral dysmetria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Decreased velocity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Internuclear opthalmoplegia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Cerebellopontine angle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Cerebellum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Throughout the CNS, Muscle weakness or peripheral nerve palsy.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Medial longitudinal fasciculus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8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Pursuit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Breakup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Saccade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Brainstem or cerebellum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Cerebellum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761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/>
              <a:t>ENG abnormalities and suspected site of lesion</a:t>
            </a:r>
          </a:p>
        </p:txBody>
      </p:sp>
      <p:sp>
        <p:nvSpPr>
          <p:cNvPr id="114734" name="Rectangle 46"/>
          <p:cNvSpPr>
            <a:spLocks noGrp="1" noChangeArrowheads="1"/>
          </p:cNvSpPr>
          <p:nvPr>
            <p:ph sz="quarter" idx="1"/>
          </p:nvPr>
        </p:nvSpPr>
        <p:spPr>
          <a:xfrm>
            <a:off x="685800" y="6096000"/>
            <a:ext cx="76200" cy="76200"/>
          </a:xfrm>
          <a:ln/>
        </p:spPr>
        <p:txBody>
          <a:bodyPr>
            <a:normAutofit fontScale="25000" lnSpcReduction="2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</p:txBody>
      </p:sp>
      <p:graphicFrame>
        <p:nvGraphicFramePr>
          <p:cNvPr id="114733" name="Group 45"/>
          <p:cNvGraphicFramePr>
            <a:graphicFrameLocks noGrp="1"/>
          </p:cNvGraphicFramePr>
          <p:nvPr/>
        </p:nvGraphicFramePr>
        <p:xfrm>
          <a:off x="457200" y="2362200"/>
          <a:ext cx="8382000" cy="4105910"/>
        </p:xfrm>
        <a:graphic>
          <a:graphicData uri="http://schemas.openxmlformats.org/drawingml/2006/table">
            <a:tbl>
              <a:tblPr/>
              <a:tblGrid>
                <a:gridCol w="914400"/>
                <a:gridCol w="3657600"/>
                <a:gridCol w="38100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Test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Type of abnormality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Suspected site of lesion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Direction fixed and horizontal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Direction changing and vertical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Upbeating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Downbeating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Rotary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Peripheral vestibular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Brainstem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Brainstem or cerebellum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Cervico medullary junction or cerebellum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Vestibular nuclei/brainstem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FFS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Less than 40% decrease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Brainstem or cerebellum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041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533400"/>
          </a:xfrm>
        </p:spPr>
        <p:txBody>
          <a:bodyPr>
            <a:normAutofit/>
          </a:bodyPr>
          <a:lstStyle/>
          <a:p>
            <a:r>
              <a:rPr lang="en-US" sz="2800" dirty="0"/>
              <a:t>ENG abnormalities and suspected site of lesion</a:t>
            </a:r>
          </a:p>
        </p:txBody>
      </p:sp>
      <p:graphicFrame>
        <p:nvGraphicFramePr>
          <p:cNvPr id="127023" name="Group 47"/>
          <p:cNvGraphicFramePr>
            <a:graphicFrameLocks noGrp="1"/>
          </p:cNvGraphicFramePr>
          <p:nvPr/>
        </p:nvGraphicFramePr>
        <p:xfrm>
          <a:off x="228600" y="2286000"/>
          <a:ext cx="8610600" cy="4146296"/>
        </p:xfrm>
        <a:graphic>
          <a:graphicData uri="http://schemas.openxmlformats.org/drawingml/2006/table">
            <a:tbl>
              <a:tblPr/>
              <a:tblGrid>
                <a:gridCol w="1676400"/>
                <a:gridCol w="3276600"/>
                <a:gridCol w="36576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Test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Type of Abnormality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Suspected site of lesion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Positional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Direction fixed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Direction changing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Nonlocalizing or peripheral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Nonlocalizing or central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Dix Hallpike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Classic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Peripheral vestibular –undermost 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Caloric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Unilateral or bilateral weakness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Directional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Peripheral vestibular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Nonlocalizing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Preponderance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532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4"/>
          <p:cNvSpPr txBox="1">
            <a:spLocks noChangeArrowheads="1"/>
          </p:cNvSpPr>
          <p:nvPr/>
        </p:nvSpPr>
        <p:spPr bwMode="auto">
          <a:xfrm>
            <a:off x="228600" y="3048000"/>
            <a:ext cx="6905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8FB08C"/>
              </a:buClr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8FB08C"/>
              </a:buClr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8FB08C"/>
              </a:buClr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US" altLang="en-US" sz="1800" dirty="0"/>
              <a:t>VIII N</a:t>
            </a:r>
          </a:p>
        </p:txBody>
      </p:sp>
      <p:sp>
        <p:nvSpPr>
          <p:cNvPr id="28675" name="TextBox 5"/>
          <p:cNvSpPr txBox="1">
            <a:spLocks noChangeArrowheads="1"/>
          </p:cNvSpPr>
          <p:nvPr/>
        </p:nvSpPr>
        <p:spPr bwMode="auto">
          <a:xfrm>
            <a:off x="457200" y="18288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8FB08C"/>
              </a:buClr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8FB08C"/>
              </a:buClr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8FB08C"/>
              </a:buClr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US" altLang="en-US" sz="1800"/>
              <a:t>Cochlear N</a:t>
            </a:r>
          </a:p>
        </p:txBody>
      </p:sp>
      <p:sp>
        <p:nvSpPr>
          <p:cNvPr id="28676" name="TextBox 6"/>
          <p:cNvSpPr txBox="1">
            <a:spLocks noChangeArrowheads="1"/>
          </p:cNvSpPr>
          <p:nvPr/>
        </p:nvSpPr>
        <p:spPr bwMode="auto">
          <a:xfrm>
            <a:off x="533400" y="6107112"/>
            <a:ext cx="1600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8FB08C"/>
              </a:buClr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8FB08C"/>
              </a:buClr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8FB08C"/>
              </a:buClr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US" altLang="en-US" sz="1800" dirty="0"/>
              <a:t>Vestibular N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5400000" flipH="1" flipV="1">
            <a:off x="531813" y="2362200"/>
            <a:ext cx="611188" cy="3063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6200000" flipH="1">
            <a:off x="-190500" y="4381500"/>
            <a:ext cx="24384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9" name="TextBox 34"/>
          <p:cNvSpPr txBox="1">
            <a:spLocks noChangeArrowheads="1"/>
          </p:cNvSpPr>
          <p:nvPr/>
        </p:nvSpPr>
        <p:spPr bwMode="auto">
          <a:xfrm>
            <a:off x="2057400" y="838200"/>
            <a:ext cx="533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8FB08C"/>
              </a:buClr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8FB08C"/>
              </a:buClr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8FB08C"/>
              </a:buClr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US" altLang="en-US" sz="1400" dirty="0"/>
              <a:t>PTA</a:t>
            </a:r>
          </a:p>
        </p:txBody>
      </p:sp>
      <p:sp>
        <p:nvSpPr>
          <p:cNvPr id="28680" name="TextBox 35"/>
          <p:cNvSpPr txBox="1">
            <a:spLocks noChangeArrowheads="1"/>
          </p:cNvSpPr>
          <p:nvPr/>
        </p:nvSpPr>
        <p:spPr bwMode="auto">
          <a:xfrm>
            <a:off x="1905000" y="1828800"/>
            <a:ext cx="6096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8FB08C"/>
              </a:buClr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8FB08C"/>
              </a:buClr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8FB08C"/>
              </a:buClr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US" altLang="en-US" sz="1600" dirty="0"/>
              <a:t>ABR</a:t>
            </a:r>
          </a:p>
        </p:txBody>
      </p:sp>
      <p:sp>
        <p:nvSpPr>
          <p:cNvPr id="28681" name="TextBox 36"/>
          <p:cNvSpPr txBox="1">
            <a:spLocks noChangeArrowheads="1"/>
          </p:cNvSpPr>
          <p:nvPr/>
        </p:nvSpPr>
        <p:spPr bwMode="auto">
          <a:xfrm>
            <a:off x="2057400" y="2743200"/>
            <a:ext cx="9906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8FB08C"/>
              </a:buClr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8FB08C"/>
              </a:buClr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8FB08C"/>
              </a:buClr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US" altLang="en-US" sz="1600" dirty="0" err="1"/>
              <a:t>Ecoch.G</a:t>
            </a:r>
            <a:endParaRPr lang="en-US" altLang="en-US" sz="1600" dirty="0"/>
          </a:p>
        </p:txBody>
      </p:sp>
      <p:sp>
        <p:nvSpPr>
          <p:cNvPr id="28682" name="TextBox 37"/>
          <p:cNvSpPr txBox="1">
            <a:spLocks noChangeArrowheads="1"/>
          </p:cNvSpPr>
          <p:nvPr/>
        </p:nvSpPr>
        <p:spPr bwMode="auto">
          <a:xfrm>
            <a:off x="2209800" y="3810000"/>
            <a:ext cx="1295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8FB08C"/>
              </a:buClr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8FB08C"/>
              </a:buClr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8FB08C"/>
              </a:buClr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US" altLang="en-US" sz="1600" dirty="0"/>
              <a:t>Sup. Vest. N</a:t>
            </a:r>
          </a:p>
        </p:txBody>
      </p:sp>
      <p:sp>
        <p:nvSpPr>
          <p:cNvPr id="28683" name="TextBox 38"/>
          <p:cNvSpPr txBox="1">
            <a:spLocks noChangeArrowheads="1"/>
          </p:cNvSpPr>
          <p:nvPr/>
        </p:nvSpPr>
        <p:spPr bwMode="auto">
          <a:xfrm>
            <a:off x="2133600" y="6096000"/>
            <a:ext cx="152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8FB08C"/>
              </a:buClr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8FB08C"/>
              </a:buClr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8FB08C"/>
              </a:buClr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US" altLang="en-US" sz="1800"/>
              <a:t>Inf. Vest. N</a:t>
            </a:r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762000" y="2057400"/>
            <a:ext cx="198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1905000" y="10668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1752600" y="19812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1828800" y="28956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>
            <a:off x="914400" y="4953000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1981200" y="39624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1905000" y="62484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3581400" y="3429000"/>
            <a:ext cx="1066800" cy="4572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Ant.SCC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2667000" y="533400"/>
            <a:ext cx="2057400" cy="6096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Baseline thresholds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Shape</a:t>
            </a:r>
            <a:r>
              <a:rPr lang="en-US" dirty="0"/>
              <a:t> of audiogram</a:t>
            </a:r>
          </a:p>
        </p:txBody>
      </p:sp>
      <p:sp>
        <p:nvSpPr>
          <p:cNvPr id="83" name="Rectangle 82"/>
          <p:cNvSpPr/>
          <p:nvPr/>
        </p:nvSpPr>
        <p:spPr>
          <a:xfrm>
            <a:off x="2667000" y="1371600"/>
            <a:ext cx="2590800" cy="9906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Retrocochlear pathology/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VEMP may add credibility</a:t>
            </a:r>
          </a:p>
        </p:txBody>
      </p:sp>
      <p:sp>
        <p:nvSpPr>
          <p:cNvPr id="84" name="Rectangle 83"/>
          <p:cNvSpPr/>
          <p:nvPr/>
        </p:nvSpPr>
        <p:spPr>
          <a:xfrm>
            <a:off x="3429000" y="2514600"/>
            <a:ext cx="1676400" cy="6096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MD/EH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Drop attacks</a:t>
            </a:r>
          </a:p>
        </p:txBody>
      </p:sp>
      <p:sp>
        <p:nvSpPr>
          <p:cNvPr id="85" name="Rectangle 84"/>
          <p:cNvSpPr/>
          <p:nvPr/>
        </p:nvSpPr>
        <p:spPr>
          <a:xfrm>
            <a:off x="3670300" y="3962400"/>
            <a:ext cx="1049338" cy="417513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Lat.SCC</a:t>
            </a:r>
          </a:p>
        </p:txBody>
      </p:sp>
      <p:sp>
        <p:nvSpPr>
          <p:cNvPr id="86" name="Rectangle 85"/>
          <p:cNvSpPr/>
          <p:nvPr/>
        </p:nvSpPr>
        <p:spPr>
          <a:xfrm>
            <a:off x="3733800" y="4419600"/>
            <a:ext cx="914400" cy="381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Utricle</a:t>
            </a:r>
          </a:p>
        </p:txBody>
      </p:sp>
      <p:sp>
        <p:nvSpPr>
          <p:cNvPr id="87" name="Rectangle 86"/>
          <p:cNvSpPr/>
          <p:nvPr/>
        </p:nvSpPr>
        <p:spPr>
          <a:xfrm>
            <a:off x="3429000" y="5181600"/>
            <a:ext cx="1219200" cy="4572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Post.SCC</a:t>
            </a:r>
          </a:p>
        </p:txBody>
      </p:sp>
      <p:sp>
        <p:nvSpPr>
          <p:cNvPr id="88" name="Rectangle 87"/>
          <p:cNvSpPr/>
          <p:nvPr/>
        </p:nvSpPr>
        <p:spPr>
          <a:xfrm>
            <a:off x="3657600" y="5943600"/>
            <a:ext cx="990600" cy="4572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Saccule</a:t>
            </a:r>
          </a:p>
        </p:txBody>
      </p:sp>
      <p:sp>
        <p:nvSpPr>
          <p:cNvPr id="89" name="Rectangle 88"/>
          <p:cNvSpPr/>
          <p:nvPr/>
        </p:nvSpPr>
        <p:spPr>
          <a:xfrm>
            <a:off x="5181600" y="3048000"/>
            <a:ext cx="1676400" cy="609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VAT/Positioning/</a:t>
            </a:r>
            <a:r>
              <a:rPr lang="en-US" dirty="0" err="1"/>
              <a:t>vHIT</a:t>
            </a:r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>
            <a:off x="5257800" y="3810000"/>
            <a:ext cx="1524000" cy="762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Caloric/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 smtClean="0"/>
              <a:t>Posiit</a:t>
            </a:r>
            <a:r>
              <a:rPr lang="en-US" dirty="0" smtClean="0"/>
              <a:t>/Rot </a:t>
            </a:r>
            <a:r>
              <a:rPr lang="en-US" dirty="0"/>
              <a:t>Chair/</a:t>
            </a:r>
            <a:r>
              <a:rPr lang="en-US" dirty="0" err="1"/>
              <a:t>vHIT</a:t>
            </a:r>
            <a:endParaRPr lang="en-US" dirty="0"/>
          </a:p>
        </p:txBody>
      </p:sp>
      <p:sp>
        <p:nvSpPr>
          <p:cNvPr id="91" name="Rectangle 90"/>
          <p:cNvSpPr/>
          <p:nvPr/>
        </p:nvSpPr>
        <p:spPr>
          <a:xfrm>
            <a:off x="5257800" y="5181600"/>
            <a:ext cx="1676400" cy="4572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VAT/Positioning/</a:t>
            </a:r>
            <a:r>
              <a:rPr lang="en-US" dirty="0" err="1"/>
              <a:t>vHIT</a:t>
            </a:r>
            <a:endParaRPr lang="en-US" dirty="0"/>
          </a:p>
        </p:txBody>
      </p:sp>
      <p:sp>
        <p:nvSpPr>
          <p:cNvPr id="92" name="Rectangle 91"/>
          <p:cNvSpPr/>
          <p:nvPr/>
        </p:nvSpPr>
        <p:spPr>
          <a:xfrm>
            <a:off x="5257800" y="5791200"/>
            <a:ext cx="990600" cy="381000"/>
          </a:xfrm>
          <a:prstGeom prst="rect">
            <a:avLst/>
          </a:prstGeom>
          <a:solidFill>
            <a:srgbClr val="1F49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cVEMP</a:t>
            </a:r>
          </a:p>
        </p:txBody>
      </p:sp>
      <p:sp>
        <p:nvSpPr>
          <p:cNvPr id="98" name="Rectangle 97"/>
          <p:cNvSpPr/>
          <p:nvPr/>
        </p:nvSpPr>
        <p:spPr>
          <a:xfrm>
            <a:off x="6172200" y="914400"/>
            <a:ext cx="990600" cy="12954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ABR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Ecoch.G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VEMP</a:t>
            </a:r>
          </a:p>
        </p:txBody>
      </p:sp>
      <p:sp>
        <p:nvSpPr>
          <p:cNvPr id="99" name="Rectangle 98"/>
          <p:cNvSpPr/>
          <p:nvPr/>
        </p:nvSpPr>
        <p:spPr>
          <a:xfrm>
            <a:off x="7010400" y="3429000"/>
            <a:ext cx="990600" cy="10668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VAT/</a:t>
            </a:r>
            <a:r>
              <a:rPr lang="en-US" dirty="0" err="1"/>
              <a:t>vHIT</a:t>
            </a: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ENG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oVEMP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7162800" y="4953000"/>
            <a:ext cx="762000" cy="9906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VAT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ENG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VEMP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8001000" y="1600200"/>
            <a:ext cx="1066800" cy="3352800"/>
          </a:xfrm>
          <a:prstGeom prst="rect">
            <a:avLst/>
          </a:prstGeom>
          <a:solidFill>
            <a:srgbClr val="0575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Dizzy battery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ABR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Ecoch.G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ENG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Rotary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Chair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VAT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oVEMP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cVEMP</a:t>
            </a: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vHIT</a:t>
            </a:r>
            <a:endParaRPr lang="en-US" dirty="0"/>
          </a:p>
        </p:txBody>
      </p:sp>
      <p:cxnSp>
        <p:nvCxnSpPr>
          <p:cNvPr id="116" name="Straight Connector 115"/>
          <p:cNvCxnSpPr>
            <a:stCxn id="28680" idx="3"/>
            <a:endCxn id="28680" idx="3"/>
          </p:cNvCxnSpPr>
          <p:nvPr/>
        </p:nvCxnSpPr>
        <p:spPr>
          <a:xfrm>
            <a:off x="2514600" y="199807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/>
        </p:nvCxnSpPr>
        <p:spPr>
          <a:xfrm>
            <a:off x="4876800" y="992088"/>
            <a:ext cx="1066800" cy="684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/>
          <p:nvPr/>
        </p:nvCxnSpPr>
        <p:spPr>
          <a:xfrm>
            <a:off x="5410200" y="1905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/>
          <p:nvPr/>
        </p:nvCxnSpPr>
        <p:spPr>
          <a:xfrm rot="5400000" flipH="1" flipV="1">
            <a:off x="5372100" y="2095500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>
            <a:off x="4724400" y="3657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/>
          <p:nvPr/>
        </p:nvCxnSpPr>
        <p:spPr>
          <a:xfrm>
            <a:off x="4724400" y="41910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 rot="16200000" flipH="1">
            <a:off x="7162800" y="1905000"/>
            <a:ext cx="762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/>
          <p:nvPr/>
        </p:nvCxnSpPr>
        <p:spPr>
          <a:xfrm flipV="1">
            <a:off x="6477000" y="3962400"/>
            <a:ext cx="533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/>
          <p:nvPr/>
        </p:nvCxnSpPr>
        <p:spPr>
          <a:xfrm>
            <a:off x="6934200" y="3581400"/>
            <a:ext cx="152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/>
          <p:nvPr/>
        </p:nvCxnSpPr>
        <p:spPr>
          <a:xfrm>
            <a:off x="4648200" y="54864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/>
          <p:nvPr/>
        </p:nvCxnSpPr>
        <p:spPr>
          <a:xfrm flipV="1">
            <a:off x="4495800" y="5943600"/>
            <a:ext cx="6096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/>
          <p:nvPr/>
        </p:nvCxnSpPr>
        <p:spPr>
          <a:xfrm flipV="1">
            <a:off x="6324600" y="5715000"/>
            <a:ext cx="838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/>
          <p:nvPr/>
        </p:nvCxnSpPr>
        <p:spPr>
          <a:xfrm flipV="1">
            <a:off x="7010400" y="5334000"/>
            <a:ext cx="152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>
            <a:stCxn id="99" idx="3"/>
          </p:cNvCxnSpPr>
          <p:nvPr/>
        </p:nvCxnSpPr>
        <p:spPr>
          <a:xfrm flipV="1">
            <a:off x="8001000" y="3810000"/>
            <a:ext cx="1588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>
            <a:stCxn id="102" idx="3"/>
          </p:cNvCxnSpPr>
          <p:nvPr/>
        </p:nvCxnSpPr>
        <p:spPr>
          <a:xfrm flipV="1">
            <a:off x="7924800" y="4876800"/>
            <a:ext cx="152400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28679" idx="0"/>
          </p:cNvCxnSpPr>
          <p:nvPr/>
        </p:nvCxnSpPr>
        <p:spPr>
          <a:xfrm flipV="1">
            <a:off x="2324100" y="762000"/>
            <a:ext cx="2667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2438400" y="1981200"/>
            <a:ext cx="2286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28681" idx="3"/>
          </p:cNvCxnSpPr>
          <p:nvPr/>
        </p:nvCxnSpPr>
        <p:spPr>
          <a:xfrm flipV="1">
            <a:off x="3048000" y="2895600"/>
            <a:ext cx="304800" cy="168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V="1">
            <a:off x="3048000" y="3657600"/>
            <a:ext cx="533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28682" idx="3"/>
          </p:cNvCxnSpPr>
          <p:nvPr/>
        </p:nvCxnSpPr>
        <p:spPr>
          <a:xfrm>
            <a:off x="3505200" y="3979277"/>
            <a:ext cx="152400" cy="1355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3124200" y="4191000"/>
            <a:ext cx="533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V="1">
            <a:off x="2895600" y="55626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flipV="1">
            <a:off x="3276600" y="6172200"/>
            <a:ext cx="304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2819400" y="0"/>
            <a:ext cx="25908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Flow chart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257800" y="4648200"/>
            <a:ext cx="1143000" cy="45720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oVEMP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4648200" y="4572000"/>
            <a:ext cx="533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5400000" flipH="1" flipV="1">
            <a:off x="6553200" y="4267200"/>
            <a:ext cx="457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669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09600" y="990600"/>
          <a:ext cx="7696200" cy="4914900"/>
        </p:xfrm>
        <a:graphic>
          <a:graphicData uri="http://schemas.openxmlformats.org/drawingml/2006/table">
            <a:tbl>
              <a:tblPr/>
              <a:tblGrid>
                <a:gridCol w="2743200"/>
                <a:gridCol w="2057400"/>
                <a:gridCol w="1524000"/>
                <a:gridCol w="1371600"/>
              </a:tblGrid>
              <a:tr h="685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Vestibular Disorder . 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Total number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Abnormal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number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Normal 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number </a:t>
                      </a:r>
                      <a:endParaRPr lang="en-US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Meniere’s disease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(Endolymphatic hydrops)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158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Vestibular </a:t>
                      </a:r>
                      <a:r>
                        <a:rPr lang="en-US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schwannoma 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61E98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61E98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61E98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SSCD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61E98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61E98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61E98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Tullio phenomenon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Vestibular neuritis/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Labyrinthitis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61E98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61E98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61E98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Sensorineural HL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Multiple sclerosis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6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50" name="Rectangle 2"/>
          <p:cNvSpPr>
            <a:spLocks noChangeArrowheads="1"/>
          </p:cNvSpPr>
          <p:nvPr/>
        </p:nvSpPr>
        <p:spPr bwMode="auto">
          <a:xfrm>
            <a:off x="762000" y="533400"/>
            <a:ext cx="8991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1400" b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VEMP: literature Review (1994-2006)* </a:t>
            </a:r>
          </a:p>
        </p:txBody>
      </p:sp>
    </p:spTree>
    <p:extLst>
      <p:ext uri="{BB962C8B-B14F-4D97-AF65-F5344CB8AC3E}">
        <p14:creationId xmlns:p14="http://schemas.microsoft.com/office/powerpoint/2010/main" val="385959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Documents and Settings\Dr Asghar\My Documents\My Pictures\Picture\Int auditory meat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8600"/>
            <a:ext cx="563880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729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ENG abnormalities and suspected site of lesion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sz="quarter" idx="1"/>
          </p:nvPr>
        </p:nvSpPr>
        <p:spPr>
          <a:xfrm flipH="1">
            <a:off x="9105900" y="6781800"/>
            <a:ext cx="76200" cy="762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90000"/>
              </a:lnSpc>
            </a:pPr>
            <a:endParaRPr lang="en-US" sz="2800"/>
          </a:p>
        </p:txBody>
      </p:sp>
      <p:graphicFrame>
        <p:nvGraphicFramePr>
          <p:cNvPr id="113707" name="Group 43"/>
          <p:cNvGraphicFramePr>
            <a:graphicFrameLocks noGrp="1"/>
          </p:cNvGraphicFramePr>
          <p:nvPr/>
        </p:nvGraphicFramePr>
        <p:xfrm>
          <a:off x="381000" y="2438400"/>
          <a:ext cx="8458200" cy="3687128"/>
        </p:xfrm>
        <a:graphic>
          <a:graphicData uri="http://schemas.openxmlformats.org/drawingml/2006/table">
            <a:tbl>
              <a:tblPr/>
              <a:tblGrid>
                <a:gridCol w="1371600"/>
                <a:gridCol w="3352800"/>
                <a:gridCol w="37338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61E98"/>
                          </a:solidFill>
                          <a:effectLst/>
                          <a:latin typeface="Times New Roman" pitchFamily="18" charset="0"/>
                        </a:rPr>
                        <a:t>Test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61E98"/>
                          </a:solidFill>
                          <a:effectLst/>
                          <a:latin typeface="Times New Roman" pitchFamily="18" charset="0"/>
                        </a:rPr>
                        <a:t>Type of abnormality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61E98"/>
                          </a:solidFill>
                          <a:effectLst/>
                          <a:latin typeface="Times New Roman" pitchFamily="18" charset="0"/>
                        </a:rPr>
                        <a:t>Suspected site of lesion.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Saccade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Ipsilateral dysmetria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Bilateral dysmetria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Decreased velocity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Internuclear opthalmoplegia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Cerebellopontine angle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Cerebellum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Throughout the CNS, Muscle weakness or peripheral nerve palsy.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Medial longitudinal fasciculus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8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Pursuit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Breakup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Saccade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Brainstem or cerebellum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Cerebellum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62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/>
              <a:t>ENG abnormalities and suspected site of lesion</a:t>
            </a:r>
          </a:p>
        </p:txBody>
      </p:sp>
      <p:sp>
        <p:nvSpPr>
          <p:cNvPr id="114734" name="Rectangle 46"/>
          <p:cNvSpPr>
            <a:spLocks noGrp="1" noChangeArrowheads="1"/>
          </p:cNvSpPr>
          <p:nvPr>
            <p:ph sz="quarter" idx="1"/>
          </p:nvPr>
        </p:nvSpPr>
        <p:spPr>
          <a:xfrm>
            <a:off x="685800" y="6096000"/>
            <a:ext cx="76200" cy="76200"/>
          </a:xfrm>
          <a:ln/>
        </p:spPr>
        <p:txBody>
          <a:bodyPr>
            <a:normAutofit fontScale="25000" lnSpcReduction="2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</p:txBody>
      </p:sp>
      <p:graphicFrame>
        <p:nvGraphicFramePr>
          <p:cNvPr id="114733" name="Group 45"/>
          <p:cNvGraphicFramePr>
            <a:graphicFrameLocks noGrp="1"/>
          </p:cNvGraphicFramePr>
          <p:nvPr/>
        </p:nvGraphicFramePr>
        <p:xfrm>
          <a:off x="457200" y="2362200"/>
          <a:ext cx="8382000" cy="4105910"/>
        </p:xfrm>
        <a:graphic>
          <a:graphicData uri="http://schemas.openxmlformats.org/drawingml/2006/table">
            <a:tbl>
              <a:tblPr/>
              <a:tblGrid>
                <a:gridCol w="914400"/>
                <a:gridCol w="3657600"/>
                <a:gridCol w="38100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Test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Type of abnormality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Suspected site of lesion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Direction fixed and horizontal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Direction changing and vertical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Upbeating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Downbeating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Rotary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Peripheral vestibular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Brainstem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Brainstem or cerebellum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Cervico medullary junction or cerebellum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Vestibular nuclei/brainstem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FFS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Less than 40% decrease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Brainstem or cerebellum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44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ENG abnormalities and suspected site of lesion</a:t>
            </a:r>
          </a:p>
        </p:txBody>
      </p:sp>
      <p:graphicFrame>
        <p:nvGraphicFramePr>
          <p:cNvPr id="127023" name="Group 47"/>
          <p:cNvGraphicFramePr>
            <a:graphicFrameLocks noGrp="1"/>
          </p:cNvGraphicFramePr>
          <p:nvPr/>
        </p:nvGraphicFramePr>
        <p:xfrm>
          <a:off x="304800" y="1752600"/>
          <a:ext cx="8610600" cy="4877816"/>
        </p:xfrm>
        <a:graphic>
          <a:graphicData uri="http://schemas.openxmlformats.org/drawingml/2006/table">
            <a:tbl>
              <a:tblPr/>
              <a:tblGrid>
                <a:gridCol w="1676400"/>
                <a:gridCol w="3276600"/>
                <a:gridCol w="36576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Test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Type of Abnormality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Suspected site of lesion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Positional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Direction fixed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Direction changing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Nonlocalizing or peripheral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Nonlocalizing or central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Dix Hallpike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Classic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Peripheral vestibular –undermost 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Caloric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Unilateral or bilateral weakness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Directional Preponderance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Peripheral vestibular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Nonlocalizing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852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76300"/>
            <a:ext cx="7624763" cy="2667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smtClean="0"/>
              <a:t>SPINNED</a:t>
            </a:r>
          </a:p>
        </p:txBody>
      </p:sp>
      <p:graphicFrame>
        <p:nvGraphicFramePr>
          <p:cNvPr id="129071" name="Group 47"/>
          <p:cNvGraphicFramePr>
            <a:graphicFrameLocks noGrp="1"/>
          </p:cNvGraphicFramePr>
          <p:nvPr>
            <p:ph type="tbl" idx="1"/>
          </p:nvPr>
        </p:nvGraphicFramePr>
        <p:xfrm>
          <a:off x="373063" y="2057400"/>
          <a:ext cx="8220075" cy="4270376"/>
        </p:xfrm>
        <a:graphic>
          <a:graphicData uri="http://schemas.openxmlformats.org/drawingml/2006/table">
            <a:tbl>
              <a:tblPr/>
              <a:tblGrid>
                <a:gridCol w="2522537"/>
                <a:gridCol w="2957513"/>
                <a:gridCol w="2740025"/>
              </a:tblGrid>
              <a:tr h="5182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S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udden (Onset)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Yes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Slow, gradual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P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ositional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Yes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No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3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I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ntensity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Severe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Ill defined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3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N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ausea/Diaphoresis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Frequent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Infrequent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3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N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ystagmus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Torsional/horizontal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Vertical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3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E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ar (hearing loss)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Can be present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Absent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D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uration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Paroxysmal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Constant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CNS signs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Absent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Usually present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9065" name="Text Box 41"/>
          <p:cNvSpPr txBox="1">
            <a:spLocks noChangeArrowheads="1"/>
          </p:cNvSpPr>
          <p:nvPr/>
        </p:nvSpPr>
        <p:spPr bwMode="auto">
          <a:xfrm>
            <a:off x="3014663" y="1447800"/>
            <a:ext cx="2532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sz="3200" b="1" dirty="0">
                <a:latin typeface="Times New Roman" pitchFamily="18" charset="0"/>
              </a:rPr>
              <a:t>PERIPHERAL</a:t>
            </a:r>
          </a:p>
        </p:txBody>
      </p:sp>
      <p:sp>
        <p:nvSpPr>
          <p:cNvPr id="129066" name="Text Box 42"/>
          <p:cNvSpPr txBox="1">
            <a:spLocks noChangeArrowheads="1"/>
          </p:cNvSpPr>
          <p:nvPr/>
        </p:nvSpPr>
        <p:spPr bwMode="auto">
          <a:xfrm>
            <a:off x="5994400" y="1447800"/>
            <a:ext cx="19319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r>
              <a:rPr lang="en-US" sz="3200" b="1">
                <a:latin typeface="Times New Roman" pitchFamily="18" charset="0"/>
              </a:rPr>
              <a:t>CENTRAL</a:t>
            </a:r>
          </a:p>
        </p:txBody>
      </p:sp>
      <p:sp>
        <p:nvSpPr>
          <p:cNvPr id="129067" name="Text Box 43"/>
          <p:cNvSpPr txBox="1">
            <a:spLocks noChangeArrowheads="1"/>
          </p:cNvSpPr>
          <p:nvPr/>
        </p:nvSpPr>
        <p:spPr bwMode="auto">
          <a:xfrm>
            <a:off x="2743200" y="6491288"/>
            <a:ext cx="3562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FF00"/>
                </a:solidFill>
                <a:latin typeface="Arial" charset="0"/>
              </a:rPr>
              <a:t>Carvalho et al.    </a:t>
            </a:r>
            <a:r>
              <a:rPr lang="en-US" i="1">
                <a:solidFill>
                  <a:srgbClr val="FFFF00"/>
                </a:solidFill>
                <a:latin typeface="Arial" charset="0"/>
              </a:rPr>
              <a:t>CTU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 , Oct, 2004</a:t>
            </a:r>
          </a:p>
        </p:txBody>
      </p:sp>
    </p:spTree>
    <p:extLst>
      <p:ext uri="{BB962C8B-B14F-4D97-AF65-F5344CB8AC3E}">
        <p14:creationId xmlns:p14="http://schemas.microsoft.com/office/powerpoint/2010/main" val="2539036444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9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9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9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29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29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/>
      <p:bldP spid="129065" grpId="0"/>
      <p:bldP spid="129066" grpId="0"/>
      <p:bldP spid="12906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pic>
        <p:nvPicPr>
          <p:cNvPr id="512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44550" y="1600200"/>
            <a:ext cx="7454900" cy="4525963"/>
          </a:xfrm>
        </p:spPr>
      </p:pic>
    </p:spTree>
    <p:extLst>
      <p:ext uri="{BB962C8B-B14F-4D97-AF65-F5344CB8AC3E}">
        <p14:creationId xmlns:p14="http://schemas.microsoft.com/office/powerpoint/2010/main" val="34712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Three pillars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Sensory </a:t>
            </a:r>
            <a:r>
              <a:rPr lang="en-CA" dirty="0" smtClean="0"/>
              <a:t>Part</a:t>
            </a:r>
          </a:p>
          <a:p>
            <a:r>
              <a:rPr lang="en-CA" dirty="0" smtClean="0"/>
              <a:t>Motor part</a:t>
            </a:r>
          </a:p>
          <a:p>
            <a:r>
              <a:rPr lang="en-CA" dirty="0" smtClean="0"/>
              <a:t>Functional part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2434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Sensory Part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Vision</a:t>
            </a:r>
            <a:endParaRPr lang="en-CA" dirty="0" smtClean="0"/>
          </a:p>
          <a:p>
            <a:r>
              <a:rPr lang="en-CA" dirty="0" smtClean="0"/>
              <a:t>Somatosensory</a:t>
            </a:r>
          </a:p>
          <a:p>
            <a:r>
              <a:rPr lang="en-CA" dirty="0" smtClean="0"/>
              <a:t>Vestibular system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9219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Central part/integration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Vestibular </a:t>
            </a:r>
            <a:r>
              <a:rPr lang="en-CA" dirty="0" err="1" smtClean="0"/>
              <a:t>neucleus</a:t>
            </a:r>
            <a:endParaRPr lang="en-CA" dirty="0" smtClean="0"/>
          </a:p>
          <a:p>
            <a:r>
              <a:rPr lang="en-CA" dirty="0" smtClean="0"/>
              <a:t>Brainstem, Cerebellum</a:t>
            </a:r>
          </a:p>
          <a:p>
            <a:r>
              <a:rPr lang="en-CA" dirty="0" smtClean="0"/>
              <a:t>Higher centres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1430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Motor Part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VOR  </a:t>
            </a:r>
            <a:r>
              <a:rPr lang="en-CA" dirty="0" smtClean="0"/>
              <a:t>(</a:t>
            </a:r>
            <a:r>
              <a:rPr lang="en-CA" dirty="0" err="1" smtClean="0"/>
              <a:t>vestibulo</a:t>
            </a:r>
            <a:r>
              <a:rPr lang="en-CA" dirty="0" smtClean="0"/>
              <a:t> </a:t>
            </a:r>
            <a:r>
              <a:rPr lang="en-CA" dirty="0" err="1" smtClean="0"/>
              <a:t>occular</a:t>
            </a:r>
            <a:r>
              <a:rPr lang="en-CA" dirty="0" smtClean="0"/>
              <a:t> reflex)</a:t>
            </a:r>
          </a:p>
          <a:p>
            <a:r>
              <a:rPr lang="en-CA" dirty="0" smtClean="0"/>
              <a:t>VCR   (</a:t>
            </a:r>
            <a:r>
              <a:rPr lang="en-CA" dirty="0" err="1" smtClean="0"/>
              <a:t>Vestibulocolic</a:t>
            </a:r>
            <a:r>
              <a:rPr lang="en-CA" dirty="0" smtClean="0"/>
              <a:t> Reflex)</a:t>
            </a:r>
          </a:p>
          <a:p>
            <a:r>
              <a:rPr lang="en-CA" dirty="0" smtClean="0"/>
              <a:t>VSR    (</a:t>
            </a:r>
            <a:r>
              <a:rPr lang="en-CA" dirty="0" err="1" smtClean="0"/>
              <a:t>Vestibulospinal</a:t>
            </a:r>
            <a:r>
              <a:rPr lang="en-CA" dirty="0" smtClean="0"/>
              <a:t> reflex)</a:t>
            </a:r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0595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Central Integration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55923430"/>
              </p:ext>
            </p:extLst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330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Functional Aspect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Effective utilization of the available senses and adopt a strategy to be upright.</a:t>
            </a:r>
          </a:p>
          <a:p>
            <a:endParaRPr lang="en-CA" dirty="0"/>
          </a:p>
          <a:p>
            <a:r>
              <a:rPr lang="en-CA" dirty="0" smtClean="0"/>
              <a:t>Motor control test (MOT): Looks at sequential spinal and long loop responses and coordination of ankle thigh and lower trunk muscles.</a:t>
            </a:r>
          </a:p>
          <a:p>
            <a:r>
              <a:rPr lang="en-CA" dirty="0" smtClean="0"/>
              <a:t>Sensory organization test (SOT): Looks at patients performance in progressively more difficult situations.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5827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www.aan.com/familypractice/html/chp5_files/image00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066800"/>
            <a:ext cx="6629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6539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142</TotalTime>
  <Words>570</Words>
  <Application>Microsoft Office PowerPoint</Application>
  <PresentationFormat>On-screen Show (4:3)</PresentationFormat>
  <Paragraphs>270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Civic</vt:lpstr>
      <vt:lpstr>Balance assessment  a Three Dimensional picture</vt:lpstr>
      <vt:lpstr>PowerPoint Presentation</vt:lpstr>
      <vt:lpstr>Three pillars </vt:lpstr>
      <vt:lpstr>Sensory Part</vt:lpstr>
      <vt:lpstr>Central part/integration </vt:lpstr>
      <vt:lpstr>Motor Part</vt:lpstr>
      <vt:lpstr>Central Integration</vt:lpstr>
      <vt:lpstr>Functional Aspect </vt:lpstr>
      <vt:lpstr>PowerPoint Presentation</vt:lpstr>
      <vt:lpstr>ENG abnormalities and suspected site of lesion</vt:lpstr>
      <vt:lpstr>ENG abnormalities and suspected site of lesion</vt:lpstr>
      <vt:lpstr>ENG abnormalities and suspected site of lesion</vt:lpstr>
      <vt:lpstr>PowerPoint Presentation</vt:lpstr>
      <vt:lpstr>PowerPoint Presentation</vt:lpstr>
      <vt:lpstr>PowerPoint Presentation</vt:lpstr>
      <vt:lpstr>ENG abnormalities and suspected site of lesion</vt:lpstr>
      <vt:lpstr>ENG abnormalities and suspected site of lesion</vt:lpstr>
      <vt:lpstr>ENG abnormalities and suspected site of lesion</vt:lpstr>
      <vt:lpstr>SPINNED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aaa</dc:title>
  <dc:creator>User</dc:creator>
  <cp:lastModifiedBy>User</cp:lastModifiedBy>
  <cp:revision>14</cp:revision>
  <dcterms:created xsi:type="dcterms:W3CDTF">2006-08-16T00:00:00Z</dcterms:created>
  <dcterms:modified xsi:type="dcterms:W3CDTF">2018-04-12T02:59:48Z</dcterms:modified>
</cp:coreProperties>
</file>